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63" r:id="rId3"/>
    <p:sldMasterId id="2147483704" r:id="rId4"/>
    <p:sldMasterId id="2147483706" r:id="rId5"/>
  </p:sldMasterIdLst>
  <p:notesMasterIdLst>
    <p:notesMasterId r:id="rId22"/>
  </p:notesMasterIdLst>
  <p:sldIdLst>
    <p:sldId id="256" r:id="rId6"/>
    <p:sldId id="280" r:id="rId7"/>
    <p:sldId id="511" r:id="rId8"/>
    <p:sldId id="513" r:id="rId9"/>
    <p:sldId id="514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40" r:id="rId20"/>
    <p:sldId id="52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19"/>
    <p:restoredTop sz="94719"/>
  </p:normalViewPr>
  <p:slideViewPr>
    <p:cSldViewPr snapToGrid="0">
      <p:cViewPr varScale="1">
        <p:scale>
          <a:sx n="164" d="100"/>
          <a:sy n="164" d="100"/>
        </p:scale>
        <p:origin x="168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04d7c6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04d7c6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4CCC9FD9-965E-CA86-589A-3C74A71B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0E815AEF-07F0-7C34-2DC6-5B27E1ED0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60E9FCBA-0D7E-93C4-1EAB-67FF34B02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903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6BF07CC-EE7C-C510-5AA5-2364518C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5A4BACB0-0B45-9E17-3001-14E269461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26845DBA-2405-FAC9-0BC5-1DC00CA54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06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D1767683-CC00-DA28-78CA-0B255A4D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89A8FB65-EE11-AC0D-9B40-79F381953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2588BBE5-BA83-0255-9563-855AB751B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68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CA9D582F-4DEC-2562-1D65-1DF53D15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4011021E-D91B-D16E-31E6-0B3F09C18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11EF658A-18BE-B762-55AC-F91BE45A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66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0EA9EFA-1387-1766-D8FF-0966552D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04FC361B-2CAE-F895-91AE-C59AB737C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D3DC7A9B-4E89-E8FE-D814-99E10CFED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Немного обо мне</a:t>
            </a:r>
            <a:r>
              <a:rPr lang="en-US" dirty="0"/>
              <a:t>,</a:t>
            </a:r>
            <a:r>
              <a:rPr lang="ru-RU" dirty="0"/>
              <a:t> меня зовут Айрат Фахрутдинов</a:t>
            </a:r>
            <a:r>
              <a:rPr lang="en-US" dirty="0"/>
              <a:t>,</a:t>
            </a:r>
            <a:r>
              <a:rPr lang="ru-RU" dirty="0"/>
              <a:t> я комьюнити-менеджер образовательных проектов </a:t>
            </a:r>
            <a:r>
              <a:rPr lang="en-US" dirty="0"/>
              <a:t>VK Education</a:t>
            </a:r>
            <a:endParaRPr dirty="0"/>
          </a:p>
        </p:txBody>
      </p:sp>
      <p:sp>
        <p:nvSpPr>
          <p:cNvPr id="1204" name="Google Shape;1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B48D7B55-959A-221D-BC7B-4344DE87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2A6BC890-7D0E-06DD-3D8F-EEAAECBFF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76DD2842-96DB-0BD2-5272-E8A7ED110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25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9109085-4B5A-683D-69E5-5B006C1BB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DEA62934-A702-35C9-D474-434474AFB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3EFDAA63-108B-16B9-85F6-84C344DBD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95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F128A471-3F79-F5DE-AFAF-A14C9F28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DC4407DB-C775-33CE-AC21-3EC05190C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AE467753-2213-F34F-6021-4647BF3A4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68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C24EFC80-0E43-22F4-7050-03B5B0CA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0A235716-485E-43C5-09F2-66E0F6D27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117BA0AA-EBF5-2B18-4603-DFCAEEA1A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07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4BEB3A4-1AEA-9350-C4BB-C70F0E23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009D9FBB-0843-9902-091E-08DCBB54E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89A6BC37-2079-847E-0B8B-D87355DFC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 type="blank">
  <p:cSld name="1_Титульный слайд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82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о спикером">
  <p:cSld name="Слайд со спикером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494110" y="519113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body" idx="1"/>
          </p:nvPr>
        </p:nvSpPr>
        <p:spPr>
          <a:xfrm>
            <a:off x="494110" y="1768325"/>
            <a:ext cx="3857216" cy="160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1500"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342900" lvl="1" indent="-857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marL="514350" lvl="2" indent="-128588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685800" lvl="3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857250" lvl="4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028700" lvl="5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200150" lvl="6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371600" lvl="7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1543050" lvl="8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110" y="4283356"/>
            <a:ext cx="2079223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93045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49;p2" descr="Google Shape;49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4" name="Google Shape;53;p2" descr="Google Shape;53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519112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9156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/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/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/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64" name="Google Shape;58;p3" descr="Google Shape;58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519112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Google Shape;59;p3" descr="Google Shape;59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45944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о спикер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5" name="Google Shape;63;p4" descr="Google Shape;63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Google Shape;64;p4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929322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63659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 раздела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/>
            </a:lvl1pPr>
          </a:lstStyle>
          <a:p>
            <a:r>
              <a:t>Текст заголовка</a:t>
            </a:r>
          </a:p>
        </p:txBody>
      </p:sp>
      <p:pic>
        <p:nvPicPr>
          <p:cNvPr id="93" name="Google Shape;69;p6" descr="Google Shape;69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18504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8000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5" y="1530667"/>
            <a:ext cx="4068301" cy="3120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073738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Google Shape;76;p8"/>
          <p:cNvSpPr txBox="1">
            <a:spLocks noGrp="1"/>
          </p:cNvSpPr>
          <p:nvPr>
            <p:ph type="body" sz="half" idx="21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8664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3" name="Google Shape;81;p9"/>
          <p:cNvSpPr txBox="1">
            <a:spLocks noGrp="1"/>
          </p:cNvSpPr>
          <p:nvPr>
            <p:ph type="body" sz="half" idx="21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208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74975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86;p11" descr="Google Shape;86;p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37" y="519112"/>
            <a:ext cx="4626565" cy="462656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42" name="Google Shape;88;p11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44" name="Google Shape;90;p11" descr="Google Shape;90;p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91737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53" name="Google Shape;93;p12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5" name="Google Shape;95;p12" descr="Google Shape;95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96;p12" descr="Google Shape;96;p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4566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165" name="Google Shape;99;p13" descr="Google Shape;99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045640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9530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Google Shape;105;p15"/>
          <p:cNvSpPr txBox="1">
            <a:spLocks noGrp="1"/>
          </p:cNvSpPr>
          <p:nvPr>
            <p:ph type="body" sz="half" idx="21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56896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08;p16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6" y="1513947"/>
            <a:ext cx="3487200" cy="31365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22785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12;p17"/>
          <p:cNvSpPr>
            <a:spLocks noGrp="1"/>
          </p:cNvSpPr>
          <p:nvPr>
            <p:ph type="pic" idx="2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152628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48262" y="1513947"/>
            <a:ext cx="3487202" cy="31365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34423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16;p18"/>
          <p:cNvSpPr>
            <a:spLocks noGrp="1"/>
          </p:cNvSpPr>
          <p:nvPr>
            <p:ph type="pic" sz="half" idx="21"/>
          </p:nvPr>
        </p:nvSpPr>
        <p:spPr>
          <a:xfrm>
            <a:off x="4572000" y="519112"/>
            <a:ext cx="4077900" cy="3136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1000989" indent="-404089">
              <a:buSzPts val="1400"/>
              <a:defRPr sz="1400"/>
            </a:lvl2pPr>
            <a:lvl3pPr marL="1547987" indent="-493887">
              <a:buSzPts val="1400"/>
              <a:defRPr sz="1400"/>
            </a:lvl3pPr>
            <a:lvl4pPr marL="1828800" indent="-317500">
              <a:buSzPts val="1400"/>
              <a:defRPr sz="1400"/>
            </a:lvl4pPr>
            <a:lvl5pPr marL="2286000" indent="-317500">
              <a:buSzPts val="1400"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4" name="Google Shape;118;p18"/>
          <p:cNvSpPr txBox="1">
            <a:spLocks noGrp="1"/>
          </p:cNvSpPr>
          <p:nvPr>
            <p:ph type="body" sz="quarter" idx="22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6" name="Google Shape;120;p18"/>
          <p:cNvSpPr txBox="1">
            <a:spLocks noGrp="1"/>
          </p:cNvSpPr>
          <p:nvPr>
            <p:ph type="body" sz="half" idx="23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1730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Финальный с QR + подпись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5" name="Google Shape;123;p19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27" name="Google Shape;125;p19" descr="Google Shape;125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oogle Shape;126;p19" descr="Google Shape;126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28049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Текст заголовка</a:t>
            </a:r>
          </a:p>
        </p:txBody>
      </p:sp>
      <p:sp>
        <p:nvSpPr>
          <p:cNvPr id="2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800"/>
            </a:lvl1pPr>
            <a:lvl2pPr marL="0" indent="228600" algn="ctr">
              <a:lnSpc>
                <a:spcPct val="100000"/>
              </a:lnSpc>
              <a:buSzTx/>
              <a:buNone/>
              <a:defRPr sz="2800"/>
            </a:lvl2pPr>
            <a:lvl3pPr marL="0" indent="228600" algn="ctr">
              <a:lnSpc>
                <a:spcPct val="100000"/>
              </a:lnSpc>
              <a:buSzTx/>
              <a:buNone/>
              <a:defRPr sz="2800"/>
            </a:lvl3pPr>
            <a:lvl4pPr marL="0" indent="228600" algn="ctr">
              <a:lnSpc>
                <a:spcPct val="100000"/>
              </a:lnSpc>
              <a:buSzTx/>
              <a:buNone/>
              <a:defRPr sz="2800"/>
            </a:lvl4pPr>
            <a:lvl5pPr marL="0" indent="228600" algn="ctr">
              <a:lnSpc>
                <a:spcPct val="100000"/>
              </a:lnSpc>
              <a:buSzTx/>
              <a:buNone/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1"/>
            <a:ext cx="393316" cy="380232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81452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20112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032522" y="519112"/>
            <a:ext cx="5617501" cy="4131603"/>
          </a:xfrm>
          <a:prstGeom prst="rect">
            <a:avLst/>
          </a:prstGeom>
        </p:spPr>
        <p:txBody>
          <a:bodyPr/>
          <a:lstStyle>
            <a:lvl1pPr marL="457200" indent="-342900">
              <a:buClr>
                <a:srgbClr val="000000"/>
              </a:buClr>
              <a:buSzPts val="1800"/>
              <a:buAutoNum type="arabicPeriod"/>
              <a:defRPr sz="1800"/>
            </a:lvl1pPr>
            <a:lvl2pPr marL="1104322" indent="-488371">
              <a:buClr>
                <a:srgbClr val="000000"/>
              </a:buClr>
              <a:buSzPts val="1800"/>
              <a:defRPr sz="1800"/>
            </a:lvl2pPr>
            <a:lvl3pPr marL="1657350" indent="-571500">
              <a:buClr>
                <a:srgbClr val="000000"/>
              </a:buClr>
              <a:buSzPts val="1800"/>
              <a:defRPr sz="1800"/>
            </a:lvl3pPr>
            <a:lvl4pPr marL="1919514" indent="-408214">
              <a:buClr>
                <a:srgbClr val="000000"/>
              </a:buClr>
              <a:buSzPts val="1800"/>
              <a:defRPr sz="1800"/>
            </a:lvl4pPr>
            <a:lvl5pPr marL="2376714" indent="-408214">
              <a:buClr>
                <a:srgbClr val="000000"/>
              </a:buClr>
              <a:buSzPts val="1800"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9584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179;p23" descr="Google Shape;179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257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519112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20399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Титульный слайд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/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/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/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267" name="Google Shape;188;p24" descr="Google Shape;188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519112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Google Shape;189;p24" descr="Google Shape;189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82003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лайд со спикер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7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8" name="Google Shape;193;p25" descr="Google Shape;193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94;p25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51073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02978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 раздела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/>
            </a:lvl1pPr>
          </a:lstStyle>
          <a:p>
            <a:r>
              <a:t>Текст заголовка</a:t>
            </a:r>
          </a:p>
        </p:txBody>
      </p:sp>
      <p:pic>
        <p:nvPicPr>
          <p:cNvPr id="296" name="Google Shape;199;p27" descr="Google Shape;199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18504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66135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5" y="1530667"/>
            <a:ext cx="4068601" cy="3120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06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39001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5" name="Google Shape;206;p29"/>
          <p:cNvSpPr txBox="1">
            <a:spLocks noGrp="1"/>
          </p:cNvSpPr>
          <p:nvPr>
            <p:ph type="body" sz="half" idx="21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62250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6" name="Google Shape;211;p30"/>
          <p:cNvSpPr txBox="1">
            <a:spLocks noGrp="1"/>
          </p:cNvSpPr>
          <p:nvPr>
            <p:ph type="body" sz="half" idx="21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865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03635" y="1329928"/>
            <a:ext cx="8146500" cy="3348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0383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216;p32" descr="Google Shape;216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37" y="519112"/>
            <a:ext cx="4626565" cy="462656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45" name="Google Shape;218;p32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47" name="Google Shape;220;p32" descr="Google Shape;220;p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99662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56" name="Google Shape;223;p33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58" name="Google Shape;225;p33" descr="Google Shape;225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Google Shape;226;p33" descr="Google Shape;226;p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75598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368" name="Google Shape;229;p34" descr="Google Shape;229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6405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77159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6" name="Google Shape;235;p36"/>
          <p:cNvSpPr txBox="1">
            <a:spLocks noGrp="1"/>
          </p:cNvSpPr>
          <p:nvPr>
            <p:ph type="body" sz="half" idx="21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85779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238;p37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6" y="1513947"/>
            <a:ext cx="3487200" cy="31368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11450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242;p38"/>
          <p:cNvSpPr>
            <a:spLocks noGrp="1"/>
          </p:cNvSpPr>
          <p:nvPr>
            <p:ph type="pic" idx="2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152628" y="519112"/>
            <a:ext cx="3497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0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48262" y="1513947"/>
            <a:ext cx="3487202" cy="31368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72532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246;p39"/>
          <p:cNvSpPr>
            <a:spLocks noGrp="1"/>
          </p:cNvSpPr>
          <p:nvPr>
            <p:ph type="pic" sz="half" idx="21"/>
          </p:nvPr>
        </p:nvSpPr>
        <p:spPr>
          <a:xfrm>
            <a:off x="4572000" y="519112"/>
            <a:ext cx="4077900" cy="3136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1000989" indent="-404089">
              <a:buSzPts val="1400"/>
              <a:defRPr sz="1400"/>
            </a:lvl2pPr>
            <a:lvl3pPr marL="1547987" indent="-493887">
              <a:buSzPts val="1400"/>
              <a:defRPr sz="1400"/>
            </a:lvl3pPr>
            <a:lvl4pPr marL="1828800" indent="-317500">
              <a:buSzPts val="1400"/>
              <a:defRPr sz="1400"/>
            </a:lvl4pPr>
            <a:lvl5pPr marL="2286000" indent="-317500">
              <a:buSzPts val="1400"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7" name="Google Shape;248;p39"/>
          <p:cNvSpPr txBox="1">
            <a:spLocks noGrp="1"/>
          </p:cNvSpPr>
          <p:nvPr>
            <p:ph type="body" sz="quarter" idx="22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19" name="Google Shape;250;p39"/>
          <p:cNvSpPr txBox="1">
            <a:spLocks noGrp="1"/>
          </p:cNvSpPr>
          <p:nvPr>
            <p:ph type="body" sz="half" idx="23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1324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Финальный с QR + подпись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28" name="Google Shape;253;p40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430" name="Google Shape;255;p40" descr="Google Shape;255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Google Shape;256;p40" descr="Google Shape;256;p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72758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260;p41"/>
          <p:cNvGrpSpPr/>
          <p:nvPr/>
        </p:nvGrpSpPr>
        <p:grpSpPr>
          <a:xfrm>
            <a:off x="0" y="-86074"/>
            <a:ext cx="9141113" cy="48239"/>
            <a:chOff x="0" y="-1"/>
            <a:chExt cx="9141112" cy="48238"/>
          </a:xfrm>
        </p:grpSpPr>
        <p:sp>
          <p:nvSpPr>
            <p:cNvPr id="439" name="Google Shape;261;p4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Google Shape;262;p4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Google Shape;263;p4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Google Shape;264;p4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Google Shape;265;p4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Google Shape;266;p4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Google Shape;267;p41"/>
            <p:cNvSpPr/>
            <p:nvPr/>
          </p:nvSpPr>
          <p:spPr>
            <a:xfrm>
              <a:off x="304703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Google Shape;268;p41"/>
            <p:cNvSpPr/>
            <p:nvPr/>
          </p:nvSpPr>
          <p:spPr>
            <a:xfrm>
              <a:off x="355487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Google Shape;269;p41"/>
            <p:cNvSpPr/>
            <p:nvPr/>
          </p:nvSpPr>
          <p:spPr>
            <a:xfrm>
              <a:off x="406271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Google Shape;270;p41"/>
            <p:cNvSpPr/>
            <p:nvPr/>
          </p:nvSpPr>
          <p:spPr>
            <a:xfrm>
              <a:off x="457055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Google Shape;271;p4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Google Shape;272;p41"/>
            <p:cNvSpPr/>
            <p:nvPr/>
          </p:nvSpPr>
          <p:spPr>
            <a:xfrm>
              <a:off x="558623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Google Shape;273;p41"/>
            <p:cNvSpPr/>
            <p:nvPr/>
          </p:nvSpPr>
          <p:spPr>
            <a:xfrm>
              <a:off x="609407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Google Shape;274;p41"/>
            <p:cNvSpPr/>
            <p:nvPr/>
          </p:nvSpPr>
          <p:spPr>
            <a:xfrm>
              <a:off x="66019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Google Shape;275;p41"/>
            <p:cNvSpPr/>
            <p:nvPr/>
          </p:nvSpPr>
          <p:spPr>
            <a:xfrm>
              <a:off x="710975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Google Shape;276;p41"/>
            <p:cNvSpPr/>
            <p:nvPr/>
          </p:nvSpPr>
          <p:spPr>
            <a:xfrm>
              <a:off x="761758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Google Shape;277;p41"/>
            <p:cNvSpPr/>
            <p:nvPr/>
          </p:nvSpPr>
          <p:spPr>
            <a:xfrm>
              <a:off x="812542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Google Shape;278;p41"/>
            <p:cNvSpPr/>
            <p:nvPr/>
          </p:nvSpPr>
          <p:spPr>
            <a:xfrm>
              <a:off x="863326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Google Shape;279;p41"/>
            <p:cNvSpPr/>
            <p:nvPr/>
          </p:nvSpPr>
          <p:spPr>
            <a:xfrm>
              <a:off x="91411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8" name="Google Shape;280;p41"/>
          <p:cNvGrpSpPr/>
          <p:nvPr/>
        </p:nvGrpSpPr>
        <p:grpSpPr>
          <a:xfrm>
            <a:off x="-3" y="5240305"/>
            <a:ext cx="9141115" cy="48239"/>
            <a:chOff x="0" y="-1"/>
            <a:chExt cx="9141114" cy="48238"/>
          </a:xfrm>
        </p:grpSpPr>
        <p:sp>
          <p:nvSpPr>
            <p:cNvPr id="459" name="Google Shape;281;p4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Google Shape;282;p4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Google Shape;283;p4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Google Shape;284;p4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Google Shape;285;p4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Google Shape;286;p4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Google Shape;287;p41"/>
            <p:cNvSpPr/>
            <p:nvPr/>
          </p:nvSpPr>
          <p:spPr>
            <a:xfrm>
              <a:off x="304703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Google Shape;288;p41"/>
            <p:cNvSpPr/>
            <p:nvPr/>
          </p:nvSpPr>
          <p:spPr>
            <a:xfrm>
              <a:off x="355487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Google Shape;289;p41"/>
            <p:cNvSpPr/>
            <p:nvPr/>
          </p:nvSpPr>
          <p:spPr>
            <a:xfrm>
              <a:off x="406271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Google Shape;290;p41"/>
            <p:cNvSpPr/>
            <p:nvPr/>
          </p:nvSpPr>
          <p:spPr>
            <a:xfrm>
              <a:off x="457055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Google Shape;291;p4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Google Shape;292;p41"/>
            <p:cNvSpPr/>
            <p:nvPr/>
          </p:nvSpPr>
          <p:spPr>
            <a:xfrm>
              <a:off x="558623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Google Shape;293;p41"/>
            <p:cNvSpPr/>
            <p:nvPr/>
          </p:nvSpPr>
          <p:spPr>
            <a:xfrm>
              <a:off x="609407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Google Shape;294;p41"/>
            <p:cNvSpPr/>
            <p:nvPr/>
          </p:nvSpPr>
          <p:spPr>
            <a:xfrm>
              <a:off x="660191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3" name="Google Shape;295;p41"/>
            <p:cNvSpPr/>
            <p:nvPr/>
          </p:nvSpPr>
          <p:spPr>
            <a:xfrm>
              <a:off x="710975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Google Shape;296;p41"/>
            <p:cNvSpPr/>
            <p:nvPr/>
          </p:nvSpPr>
          <p:spPr>
            <a:xfrm>
              <a:off x="761759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Google Shape;297;p41"/>
            <p:cNvSpPr/>
            <p:nvPr/>
          </p:nvSpPr>
          <p:spPr>
            <a:xfrm>
              <a:off x="812543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Google Shape;298;p41"/>
            <p:cNvSpPr/>
            <p:nvPr/>
          </p:nvSpPr>
          <p:spPr>
            <a:xfrm>
              <a:off x="863327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Google Shape;299;p41"/>
            <p:cNvSpPr/>
            <p:nvPr/>
          </p:nvSpPr>
          <p:spPr>
            <a:xfrm>
              <a:off x="914111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0" name="Google Shape;302;p42" descr="Google Shape;302;p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271083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 type="blank">
  <p:cSld name="1_Содержание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ftr" idx="11"/>
          </p:nvPr>
        </p:nvSpPr>
        <p:spPr>
          <a:xfrm>
            <a:off x="503640" y="126000"/>
            <a:ext cx="8155080" cy="1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083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 type="blank">
  <p:cSld name="Титульный слайд раздела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922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_" type="blank">
  <p:cSld name="2_Титульный слайд_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4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7" name="Google Shape;7;p8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" name="Google Shape;8;p8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9" name="Google Shape;9;p8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" name="Google Shape;10;p8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" name="Google Shape;11;p8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" name="Google Shape;12;p8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" name="Google Shape;13;p8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" name="Google Shape;14;p8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" name="Google Shape;15;p8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" name="Google Shape;16;p8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" name="Google Shape;17;p8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" name="Google Shape;18;p8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" name="Google Shape;19;p8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" name="Google Shape;20;p8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" name="Google Shape;21;p8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" name="Google Shape;22;p8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3" name="Google Shape;23;p8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" name="Google Shape;24;p8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" name="Google Shape;25;p8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6" name="Google Shape;26;p8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27" name="Google Shape;27;p8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" name="Google Shape;28;p8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" name="Google Shape;29;p8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" name="Google Shape;30;p8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1" name="Google Shape;31;p8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2" name="Google Shape;32;p8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" name="Google Shape;33;p8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" name="Google Shape;34;p8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5" name="Google Shape;35;p8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" name="Google Shape;36;p8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" name="Google Shape;37;p8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8" name="Google Shape;38;p8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9" name="Google Shape;39;p8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0" name="Google Shape;40;p8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1" name="Google Shape;41;p8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2" name="Google Shape;42;p8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3" name="Google Shape;43;p8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4" name="Google Shape;44;p8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5" name="Google Shape;45;p8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46" name="Google Shape;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840" y="52452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2518920" y="361440"/>
            <a:ext cx="54000" cy="26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280" y="519120"/>
            <a:ext cx="2078640" cy="3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4278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8;p1"/>
          <p:cNvGrpSpPr/>
          <p:nvPr/>
        </p:nvGrpSpPr>
        <p:grpSpPr>
          <a:xfrm>
            <a:off x="0" y="-86074"/>
            <a:ext cx="9141113" cy="48239"/>
            <a:chOff x="0" y="-1"/>
            <a:chExt cx="9141112" cy="48238"/>
          </a:xfrm>
        </p:grpSpPr>
        <p:sp>
          <p:nvSpPr>
            <p:cNvPr id="2" name="Google Shape;9;p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" name="Google Shape;10;p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" name="Google Shape;11;p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Google Shape;12;p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Google Shape;13;p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Google Shape;14;p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Google Shape;15;p1"/>
            <p:cNvSpPr/>
            <p:nvPr/>
          </p:nvSpPr>
          <p:spPr>
            <a:xfrm>
              <a:off x="304703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Google Shape;16;p1"/>
            <p:cNvSpPr/>
            <p:nvPr/>
          </p:nvSpPr>
          <p:spPr>
            <a:xfrm>
              <a:off x="355487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Google Shape;17;p1"/>
            <p:cNvSpPr/>
            <p:nvPr/>
          </p:nvSpPr>
          <p:spPr>
            <a:xfrm>
              <a:off x="406271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Google Shape;18;p1"/>
            <p:cNvSpPr/>
            <p:nvPr/>
          </p:nvSpPr>
          <p:spPr>
            <a:xfrm>
              <a:off x="457055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Google Shape;19;p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Google Shape;20;p1"/>
            <p:cNvSpPr/>
            <p:nvPr/>
          </p:nvSpPr>
          <p:spPr>
            <a:xfrm>
              <a:off x="558623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Google Shape;21;p1"/>
            <p:cNvSpPr/>
            <p:nvPr/>
          </p:nvSpPr>
          <p:spPr>
            <a:xfrm>
              <a:off x="609407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Google Shape;22;p1"/>
            <p:cNvSpPr/>
            <p:nvPr/>
          </p:nvSpPr>
          <p:spPr>
            <a:xfrm>
              <a:off x="66019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Google Shape;23;p1"/>
            <p:cNvSpPr/>
            <p:nvPr/>
          </p:nvSpPr>
          <p:spPr>
            <a:xfrm>
              <a:off x="710975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Google Shape;24;p1"/>
            <p:cNvSpPr/>
            <p:nvPr/>
          </p:nvSpPr>
          <p:spPr>
            <a:xfrm>
              <a:off x="761758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Google Shape;25;p1"/>
            <p:cNvSpPr/>
            <p:nvPr/>
          </p:nvSpPr>
          <p:spPr>
            <a:xfrm>
              <a:off x="812542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Google Shape;26;p1"/>
            <p:cNvSpPr/>
            <p:nvPr/>
          </p:nvSpPr>
          <p:spPr>
            <a:xfrm>
              <a:off x="863326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Google Shape;27;p1"/>
            <p:cNvSpPr/>
            <p:nvPr/>
          </p:nvSpPr>
          <p:spPr>
            <a:xfrm>
              <a:off x="91411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1" name="Google Shape;28;p1"/>
          <p:cNvGrpSpPr/>
          <p:nvPr/>
        </p:nvGrpSpPr>
        <p:grpSpPr>
          <a:xfrm>
            <a:off x="-3" y="5240305"/>
            <a:ext cx="9141115" cy="48239"/>
            <a:chOff x="0" y="-1"/>
            <a:chExt cx="9141114" cy="48238"/>
          </a:xfrm>
        </p:grpSpPr>
        <p:sp>
          <p:nvSpPr>
            <p:cNvPr id="22" name="Google Shape;29;p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Google Shape;30;p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Google Shape;31;p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Google Shape;32;p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Google Shape;33;p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Google Shape;34;p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Google Shape;35;p1"/>
            <p:cNvSpPr/>
            <p:nvPr/>
          </p:nvSpPr>
          <p:spPr>
            <a:xfrm>
              <a:off x="304703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Google Shape;36;p1"/>
            <p:cNvSpPr/>
            <p:nvPr/>
          </p:nvSpPr>
          <p:spPr>
            <a:xfrm>
              <a:off x="355487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Google Shape;37;p1"/>
            <p:cNvSpPr/>
            <p:nvPr/>
          </p:nvSpPr>
          <p:spPr>
            <a:xfrm>
              <a:off x="406271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Google Shape;38;p1"/>
            <p:cNvSpPr/>
            <p:nvPr/>
          </p:nvSpPr>
          <p:spPr>
            <a:xfrm>
              <a:off x="457055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Google Shape;39;p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Google Shape;40;p1"/>
            <p:cNvSpPr/>
            <p:nvPr/>
          </p:nvSpPr>
          <p:spPr>
            <a:xfrm>
              <a:off x="558623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Google Shape;41;p1"/>
            <p:cNvSpPr/>
            <p:nvPr/>
          </p:nvSpPr>
          <p:spPr>
            <a:xfrm>
              <a:off x="609407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Google Shape;42;p1"/>
            <p:cNvSpPr/>
            <p:nvPr/>
          </p:nvSpPr>
          <p:spPr>
            <a:xfrm>
              <a:off x="660191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Google Shape;43;p1"/>
            <p:cNvSpPr/>
            <p:nvPr/>
          </p:nvSpPr>
          <p:spPr>
            <a:xfrm>
              <a:off x="710975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Google Shape;44;p1"/>
            <p:cNvSpPr/>
            <p:nvPr/>
          </p:nvSpPr>
          <p:spPr>
            <a:xfrm>
              <a:off x="761759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Google Shape;45;p1"/>
            <p:cNvSpPr/>
            <p:nvPr/>
          </p:nvSpPr>
          <p:spPr>
            <a:xfrm>
              <a:off x="812543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Google Shape;46;p1"/>
            <p:cNvSpPr/>
            <p:nvPr/>
          </p:nvSpPr>
          <p:spPr>
            <a:xfrm>
              <a:off x="863327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Google Shape;47;p1"/>
            <p:cNvSpPr/>
            <p:nvPr/>
          </p:nvSpPr>
          <p:spPr>
            <a:xfrm>
              <a:off x="914111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03635" y="1329928"/>
            <a:ext cx="8146200" cy="334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5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9pPr>
    </p:titleStyle>
    <p:bodyStyle>
      <a:lvl1pPr marL="0" marR="0" indent="22860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1pPr>
      <a:lvl2pPr marL="941530" marR="0" indent="-32558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2pPr>
      <a:lvl3pPr marL="1466850" marR="0" indent="-38100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−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3pPr>
      <a:lvl4pPr marL="1783441" marR="0" indent="-272142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4pPr>
      <a:lvl5pPr marL="22406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5pPr>
      <a:lvl6pPr marL="26978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6pPr>
      <a:lvl7pPr marL="31550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7pPr>
      <a:lvl8pPr marL="36122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8pPr>
      <a:lvl9pPr marL="40694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4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145" name="Google Shape;145;p14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6" name="Google Shape;146;p14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2" name="Google Shape;152;p14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" name="Google Shape;153;p14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64" name="Google Shape;164;p14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165" name="Google Shape;165;p14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6" name="Google Shape;166;p14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7" name="Google Shape;167;p14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" name="Google Shape;168;p14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0" name="Google Shape;170;p14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" name="Google Shape;173;p14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2" name="Google Shape;182;p14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" name="Google Shape;183;p14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840" y="51840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3587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8"/>
          <p:cNvGrpSpPr/>
          <p:nvPr/>
        </p:nvGrpSpPr>
        <p:grpSpPr>
          <a:xfrm>
            <a:off x="0" y="-86040"/>
            <a:ext cx="9141120" cy="48600"/>
            <a:chOff x="0" y="-86040"/>
            <a:chExt cx="9141120" cy="48600"/>
          </a:xfrm>
        </p:grpSpPr>
        <p:cxnSp>
          <p:nvCxnSpPr>
            <p:cNvPr id="244" name="Google Shape;244;p18"/>
            <p:cNvCxnSpPr/>
            <p:nvPr/>
          </p:nvCxnSpPr>
          <p:spPr>
            <a:xfrm>
              <a:off x="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5" name="Google Shape;245;p18"/>
            <p:cNvCxnSpPr/>
            <p:nvPr/>
          </p:nvCxnSpPr>
          <p:spPr>
            <a:xfrm>
              <a:off x="5076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6" name="Google Shape;246;p18"/>
            <p:cNvCxnSpPr/>
            <p:nvPr/>
          </p:nvCxnSpPr>
          <p:spPr>
            <a:xfrm>
              <a:off x="10155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7" name="Google Shape;247;p18"/>
            <p:cNvCxnSpPr/>
            <p:nvPr/>
          </p:nvCxnSpPr>
          <p:spPr>
            <a:xfrm>
              <a:off x="1523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8" name="Google Shape;248;p18"/>
            <p:cNvCxnSpPr/>
            <p:nvPr/>
          </p:nvCxnSpPr>
          <p:spPr>
            <a:xfrm>
              <a:off x="20311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9" name="Google Shape;249;p18"/>
            <p:cNvCxnSpPr/>
            <p:nvPr/>
          </p:nvCxnSpPr>
          <p:spPr>
            <a:xfrm>
              <a:off x="25390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0" name="Google Shape;250;p18"/>
            <p:cNvCxnSpPr/>
            <p:nvPr/>
          </p:nvCxnSpPr>
          <p:spPr>
            <a:xfrm>
              <a:off x="30466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1" name="Google Shape;251;p18"/>
            <p:cNvCxnSpPr/>
            <p:nvPr/>
          </p:nvCxnSpPr>
          <p:spPr>
            <a:xfrm>
              <a:off x="35546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2" name="Google Shape;252;p18"/>
            <p:cNvCxnSpPr/>
            <p:nvPr/>
          </p:nvCxnSpPr>
          <p:spPr>
            <a:xfrm>
              <a:off x="40626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3" name="Google Shape;253;p18"/>
            <p:cNvCxnSpPr/>
            <p:nvPr/>
          </p:nvCxnSpPr>
          <p:spPr>
            <a:xfrm>
              <a:off x="45702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4" name="Google Shape;254;p18"/>
            <p:cNvCxnSpPr/>
            <p:nvPr/>
          </p:nvCxnSpPr>
          <p:spPr>
            <a:xfrm>
              <a:off x="5078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5" name="Google Shape;255;p18"/>
            <p:cNvCxnSpPr/>
            <p:nvPr/>
          </p:nvCxnSpPr>
          <p:spPr>
            <a:xfrm>
              <a:off x="55861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60937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7" name="Google Shape;257;p18"/>
            <p:cNvCxnSpPr/>
            <p:nvPr/>
          </p:nvCxnSpPr>
          <p:spPr>
            <a:xfrm>
              <a:off x="66016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8" name="Google Shape;258;p18"/>
            <p:cNvCxnSpPr/>
            <p:nvPr/>
          </p:nvCxnSpPr>
          <p:spPr>
            <a:xfrm>
              <a:off x="71096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9" name="Google Shape;259;p18"/>
            <p:cNvCxnSpPr/>
            <p:nvPr/>
          </p:nvCxnSpPr>
          <p:spPr>
            <a:xfrm>
              <a:off x="76172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0" name="Google Shape;260;p18"/>
            <p:cNvCxnSpPr/>
            <p:nvPr/>
          </p:nvCxnSpPr>
          <p:spPr>
            <a:xfrm>
              <a:off x="81252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1" name="Google Shape;261;p18"/>
            <p:cNvCxnSpPr/>
            <p:nvPr/>
          </p:nvCxnSpPr>
          <p:spPr>
            <a:xfrm>
              <a:off x="8633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2" name="Google Shape;262;p18"/>
            <p:cNvCxnSpPr/>
            <p:nvPr/>
          </p:nvCxnSpPr>
          <p:spPr>
            <a:xfrm>
              <a:off x="91407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18"/>
          <p:cNvGrpSpPr/>
          <p:nvPr/>
        </p:nvGrpSpPr>
        <p:grpSpPr>
          <a:xfrm>
            <a:off x="0" y="5240160"/>
            <a:ext cx="9141120" cy="48600"/>
            <a:chOff x="0" y="5240160"/>
            <a:chExt cx="9141120" cy="48600"/>
          </a:xfrm>
        </p:grpSpPr>
        <p:cxnSp>
          <p:nvCxnSpPr>
            <p:cNvPr id="264" name="Google Shape;264;p18"/>
            <p:cNvCxnSpPr/>
            <p:nvPr/>
          </p:nvCxnSpPr>
          <p:spPr>
            <a:xfrm>
              <a:off x="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5" name="Google Shape;265;p18"/>
            <p:cNvCxnSpPr/>
            <p:nvPr/>
          </p:nvCxnSpPr>
          <p:spPr>
            <a:xfrm>
              <a:off x="5076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6" name="Google Shape;266;p18"/>
            <p:cNvCxnSpPr/>
            <p:nvPr/>
          </p:nvCxnSpPr>
          <p:spPr>
            <a:xfrm>
              <a:off x="10155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7" name="Google Shape;267;p18"/>
            <p:cNvCxnSpPr/>
            <p:nvPr/>
          </p:nvCxnSpPr>
          <p:spPr>
            <a:xfrm>
              <a:off x="1523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8" name="Google Shape;268;p18"/>
            <p:cNvCxnSpPr/>
            <p:nvPr/>
          </p:nvCxnSpPr>
          <p:spPr>
            <a:xfrm>
              <a:off x="20311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9" name="Google Shape;269;p18"/>
            <p:cNvCxnSpPr/>
            <p:nvPr/>
          </p:nvCxnSpPr>
          <p:spPr>
            <a:xfrm>
              <a:off x="25390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0" name="Google Shape;270;p18"/>
            <p:cNvCxnSpPr/>
            <p:nvPr/>
          </p:nvCxnSpPr>
          <p:spPr>
            <a:xfrm>
              <a:off x="30466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1" name="Google Shape;271;p18"/>
            <p:cNvCxnSpPr/>
            <p:nvPr/>
          </p:nvCxnSpPr>
          <p:spPr>
            <a:xfrm>
              <a:off x="35546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2" name="Google Shape;272;p18"/>
            <p:cNvCxnSpPr/>
            <p:nvPr/>
          </p:nvCxnSpPr>
          <p:spPr>
            <a:xfrm>
              <a:off x="40626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3" name="Google Shape;273;p18"/>
            <p:cNvCxnSpPr/>
            <p:nvPr/>
          </p:nvCxnSpPr>
          <p:spPr>
            <a:xfrm>
              <a:off x="45702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4" name="Google Shape;274;p18"/>
            <p:cNvCxnSpPr/>
            <p:nvPr/>
          </p:nvCxnSpPr>
          <p:spPr>
            <a:xfrm>
              <a:off x="5078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5" name="Google Shape;275;p18"/>
            <p:cNvCxnSpPr/>
            <p:nvPr/>
          </p:nvCxnSpPr>
          <p:spPr>
            <a:xfrm>
              <a:off x="55861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6" name="Google Shape;276;p18"/>
            <p:cNvCxnSpPr/>
            <p:nvPr/>
          </p:nvCxnSpPr>
          <p:spPr>
            <a:xfrm>
              <a:off x="60937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7" name="Google Shape;277;p18"/>
            <p:cNvCxnSpPr/>
            <p:nvPr/>
          </p:nvCxnSpPr>
          <p:spPr>
            <a:xfrm>
              <a:off x="66016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8" name="Google Shape;278;p18"/>
            <p:cNvCxnSpPr/>
            <p:nvPr/>
          </p:nvCxnSpPr>
          <p:spPr>
            <a:xfrm>
              <a:off x="71096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9" name="Google Shape;279;p18"/>
            <p:cNvCxnSpPr/>
            <p:nvPr/>
          </p:nvCxnSpPr>
          <p:spPr>
            <a:xfrm>
              <a:off x="76172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0" name="Google Shape;280;p18"/>
            <p:cNvCxnSpPr/>
            <p:nvPr/>
          </p:nvCxnSpPr>
          <p:spPr>
            <a:xfrm>
              <a:off x="81252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" name="Google Shape;281;p18"/>
            <p:cNvCxnSpPr/>
            <p:nvPr/>
          </p:nvCxnSpPr>
          <p:spPr>
            <a:xfrm>
              <a:off x="8633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2" name="Google Shape;282;p18"/>
            <p:cNvCxnSpPr/>
            <p:nvPr/>
          </p:nvCxnSpPr>
          <p:spPr>
            <a:xfrm>
              <a:off x="91407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83" name="Google Shape;283;p18"/>
          <p:cNvSpPr txBox="1">
            <a:spLocks noGrp="1"/>
          </p:cNvSpPr>
          <p:nvPr>
            <p:ph type="body" idx="1"/>
          </p:nvPr>
        </p:nvSpPr>
        <p:spPr>
          <a:xfrm>
            <a:off x="494280" y="1081800"/>
            <a:ext cx="7667640" cy="29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title"/>
          </p:nvPr>
        </p:nvSpPr>
        <p:spPr>
          <a:xfrm>
            <a:off x="466560" y="2064960"/>
            <a:ext cx="7665120" cy="137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2518920" y="361440"/>
            <a:ext cx="54360" cy="26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80" y="519120"/>
            <a:ext cx="2079000" cy="36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840" y="524520"/>
            <a:ext cx="4624560" cy="462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9847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Включить запись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1B62BEBC-512B-3AFB-9212-4CA380B8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FA80FC10-A92A-AAF4-066F-659EF13D91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MongoDB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7225C5D2-9AFF-D1DF-6B5F-348E8758C172}"/>
              </a:ext>
            </a:extLst>
          </p:cNvPr>
          <p:cNvSpPr/>
          <p:nvPr/>
        </p:nvSpPr>
        <p:spPr>
          <a:xfrm>
            <a:off x="507960" y="1286788"/>
            <a:ext cx="80703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NoSQL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Документоориентированная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СУБД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Хранит данные в </a:t>
            </a:r>
            <a:r>
              <a:rPr lang="en-US" sz="1700" dirty="0" err="1">
                <a:latin typeface="VK Sans Display" pitchFamily="2" charset="0"/>
                <a:sym typeface="Play"/>
              </a:rPr>
              <a:t>bson</a:t>
            </a:r>
            <a:r>
              <a:rPr lang="en-US" sz="1700" dirty="0">
                <a:latin typeface="VK Sans Display" pitchFamily="2" charset="0"/>
                <a:sym typeface="Play"/>
              </a:rPr>
              <a:t> — binary </a:t>
            </a:r>
            <a:r>
              <a:rPr lang="en-US" sz="1700" dirty="0" err="1">
                <a:latin typeface="VK Sans Display" pitchFamily="2" charset="0"/>
                <a:sym typeface="Play"/>
              </a:rPr>
              <a:t>json</a:t>
            </a:r>
            <a:endParaRPr lang="en-US" sz="1700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Удобна в случае часто меняющейся схемы БД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pic>
        <p:nvPicPr>
          <p:cNvPr id="3" name="Google Shape;99;p20">
            <a:extLst>
              <a:ext uri="{FF2B5EF4-FFF2-40B4-BE49-F238E27FC236}">
                <a16:creationId xmlns:a16="http://schemas.microsoft.com/office/drawing/2014/main" id="{4FAF322A-45FE-90A7-52C6-3513FEE6B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25" y="3169745"/>
            <a:ext cx="5707474" cy="153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2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F37FE1F-32DF-0202-EB55-136FFDA3D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9DD274E7-8835-4215-77FB-406905F07A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Memcached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E09C1A19-D08D-4E4D-0056-4CADFE2CEB76}"/>
              </a:ext>
            </a:extLst>
          </p:cNvPr>
          <p:cNvSpPr/>
          <p:nvPr/>
        </p:nvSpPr>
        <p:spPr>
          <a:xfrm>
            <a:off x="507960" y="1286788"/>
            <a:ext cx="80703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Key-value in-memory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хранилище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Простое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,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но производительное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Для создания кэшей</a:t>
            </a:r>
            <a:endParaRPr lang="en-US" sz="1700" dirty="0">
              <a:latin typeface="VK Sans Display" pitchFamily="2" charset="0"/>
              <a:sym typeface="Play"/>
            </a:endParaRPr>
          </a:p>
        </p:txBody>
      </p:sp>
      <p:pic>
        <p:nvPicPr>
          <p:cNvPr id="2" name="Google Shape;106;p21">
            <a:extLst>
              <a:ext uri="{FF2B5EF4-FFF2-40B4-BE49-F238E27FC236}">
                <a16:creationId xmlns:a16="http://schemas.microsoft.com/office/drawing/2014/main" id="{88654ADD-7B7F-FC11-E27F-C5A6AE11BE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000" y="2483275"/>
            <a:ext cx="3938127" cy="2216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99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6421A68D-6089-90C8-AD2A-A5C7CA4F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11EC55BB-E917-A62F-00B9-B760F15BB4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Redis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21420E55-FF79-F0DD-899C-4E73109B63A9}"/>
              </a:ext>
            </a:extLst>
          </p:cNvPr>
          <p:cNvSpPr/>
          <p:nvPr/>
        </p:nvSpPr>
        <p:spPr>
          <a:xfrm>
            <a:off x="507960" y="1286788"/>
            <a:ext cx="80703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Key-value in-memory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СУБД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Есть механизмы снимков и журнализации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Может использоваться как кэш</a:t>
            </a:r>
            <a:r>
              <a:rPr lang="en-US" sz="1700" dirty="0">
                <a:latin typeface="VK Sans Display" pitchFamily="2" charset="0"/>
                <a:sym typeface="Play"/>
              </a:rPr>
              <a:t>,</a:t>
            </a:r>
            <a:r>
              <a:rPr lang="ru-RU" sz="1700" dirty="0">
                <a:latin typeface="VK Sans Display" pitchFamily="2" charset="0"/>
                <a:sym typeface="Play"/>
              </a:rPr>
              <a:t> БД</a:t>
            </a:r>
            <a:r>
              <a:rPr lang="en-US" sz="1700" dirty="0">
                <a:latin typeface="VK Sans Display" pitchFamily="2" charset="0"/>
                <a:sym typeface="Play"/>
              </a:rPr>
              <a:t>,</a:t>
            </a:r>
            <a:r>
              <a:rPr lang="ru-RU" sz="1700" dirty="0">
                <a:latin typeface="VK Sans Display" pitchFamily="2" charset="0"/>
                <a:sym typeface="Play"/>
              </a:rPr>
              <a:t> брокер сообщений</a:t>
            </a:r>
            <a:endParaRPr lang="en-US" sz="1700" dirty="0">
              <a:latin typeface="VK Sans Display" pitchFamily="2" charset="0"/>
              <a:sym typeface="Play"/>
            </a:endParaRPr>
          </a:p>
        </p:txBody>
      </p:sp>
      <p:pic>
        <p:nvPicPr>
          <p:cNvPr id="3" name="Google Shape;113;p22">
            <a:extLst>
              <a:ext uri="{FF2B5EF4-FFF2-40B4-BE49-F238E27FC236}">
                <a16:creationId xmlns:a16="http://schemas.microsoft.com/office/drawing/2014/main" id="{5A909081-CC1D-B514-4D43-9235F080B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050" y="3006250"/>
            <a:ext cx="5316249" cy="17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61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0A567FC-1EC3-8F38-CEFE-7391188C8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72A5D98C-1E0E-7651-B731-32E034F353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RabbitMQ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11689114-0DC8-DBAA-4B49-5EE4495957BE}"/>
              </a:ext>
            </a:extLst>
          </p:cNvPr>
          <p:cNvSpPr/>
          <p:nvPr/>
        </p:nvSpPr>
        <p:spPr>
          <a:xfrm>
            <a:off x="507960" y="1286788"/>
            <a:ext cx="4660725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lvl="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Брокер сообщений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Состоит из: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- паблишеров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,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которые отправляют сообщения</a:t>
            </a:r>
            <a:b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- очереди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,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где хранятся сообщения</a:t>
            </a:r>
            <a:b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- подписчиков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,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которые получают сообщения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Используется для фоновой обработки задач или как посредник </a:t>
            </a:r>
            <a:br>
              <a:rPr lang="ru-RU" sz="1700" dirty="0">
                <a:latin typeface="VK Sans Display" pitchFamily="2" charset="0"/>
                <a:sym typeface="Play"/>
              </a:rPr>
            </a:br>
            <a:r>
              <a:rPr lang="ru-RU" sz="1700" dirty="0">
                <a:latin typeface="VK Sans Display" pitchFamily="2" charset="0"/>
                <a:sym typeface="Play"/>
              </a:rPr>
              <a:t>в </a:t>
            </a:r>
            <a:r>
              <a:rPr lang="ru-RU" sz="1700" dirty="0" err="1">
                <a:latin typeface="VK Sans Display" pitchFamily="2" charset="0"/>
                <a:sym typeface="Play"/>
              </a:rPr>
              <a:t>микросервисной</a:t>
            </a:r>
            <a:r>
              <a:rPr lang="ru-RU" sz="1700" dirty="0">
                <a:latin typeface="VK Sans Display" pitchFamily="2" charset="0"/>
                <a:sym typeface="Play"/>
              </a:rPr>
              <a:t> архитектуре</a:t>
            </a:r>
            <a:endParaRPr lang="en-US" sz="1700" dirty="0">
              <a:latin typeface="VK Sans Display" pitchFamily="2" charset="0"/>
              <a:sym typeface="Play"/>
            </a:endParaRPr>
          </a:p>
        </p:txBody>
      </p:sp>
      <p:pic>
        <p:nvPicPr>
          <p:cNvPr id="2" name="Google Shape;120;p23">
            <a:extLst>
              <a:ext uri="{FF2B5EF4-FFF2-40B4-BE49-F238E27FC236}">
                <a16:creationId xmlns:a16="http://schemas.microsoft.com/office/drawing/2014/main" id="{972DFCA1-8085-54C9-66EC-E0785DA37C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87" y="2645028"/>
            <a:ext cx="3845790" cy="2165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91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57097849-50A6-E583-7EC9-B7E08984F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DE8205D5-763C-B362-8B7F-AB766B9657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 err="1">
                <a:latin typeface="VK Sans Display Medium" pitchFamily="2" charset="0"/>
              </a:rPr>
              <a:t>Tarantool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6D37FB01-1869-3136-3D06-A03FF23AC905}"/>
              </a:ext>
            </a:extLst>
          </p:cNvPr>
          <p:cNvSpPr/>
          <p:nvPr/>
        </p:nvSpPr>
        <p:spPr>
          <a:xfrm>
            <a:off x="507960" y="1286788"/>
            <a:ext cx="642753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lvl="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Платформа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in-memory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вычислений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Поддерживает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lua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функции</a:t>
            </a:r>
            <a:endParaRPr lang="ru-RU" sz="1700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Данные хранятся в виде </a:t>
            </a:r>
            <a:r>
              <a:rPr lang="ru-RU" sz="1700" dirty="0" err="1">
                <a:latin typeface="VK Sans Display" pitchFamily="2" charset="0"/>
                <a:sym typeface="Play"/>
              </a:rPr>
              <a:t>нетипизированных</a:t>
            </a:r>
            <a:r>
              <a:rPr lang="ru-RU" sz="1700" dirty="0">
                <a:latin typeface="VK Sans Display" pitchFamily="2" charset="0"/>
                <a:sym typeface="Play"/>
              </a:rPr>
              <a:t> кортежей (аналог набора полей таблицы) в спейсах (аналог таблиц)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en-US" sz="1700" i="1" dirty="0" err="1">
                <a:solidFill>
                  <a:schemeClr val="accent1"/>
                </a:solidFill>
                <a:latin typeface="VK Sans Display" pitchFamily="2" charset="0"/>
                <a:sym typeface="Play"/>
              </a:rPr>
              <a:t>Tarantool</a:t>
            </a:r>
            <a:r>
              <a:rPr lang="ru-RU" sz="1700" i="1" dirty="0">
                <a:solidFill>
                  <a:schemeClr val="accent1"/>
                </a:solidFill>
                <a:latin typeface="VK Sans Display" pitchFamily="2" charset="0"/>
                <a:sym typeface="Play"/>
              </a:rPr>
              <a:t>: как сэкономить миллион долларов</a:t>
            </a:r>
          </a:p>
          <a:p>
            <a:pPr marL="70200"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tabLst/>
              <a:defRPr/>
            </a:pPr>
            <a:r>
              <a:rPr lang="ru-RU" sz="1700" i="1" dirty="0">
                <a:solidFill>
                  <a:schemeClr val="accent1"/>
                </a:solidFill>
                <a:latin typeface="VK Sans Display" pitchFamily="2" charset="0"/>
                <a:sym typeface="Play"/>
              </a:rPr>
              <a:t>на базе данных на высоконагруженном проекте</a:t>
            </a:r>
            <a:br>
              <a:rPr lang="ru-RU" sz="1700" i="1" dirty="0">
                <a:solidFill>
                  <a:schemeClr val="accent1"/>
                </a:solidFill>
                <a:latin typeface="VK Sans Display" pitchFamily="2" charset="0"/>
                <a:sym typeface="Play"/>
              </a:rPr>
            </a:br>
            <a:r>
              <a:rPr lang="ru-RU" sz="1700" i="1" dirty="0">
                <a:solidFill>
                  <a:schemeClr val="accent1"/>
                </a:solidFill>
                <a:latin typeface="VK Sans Display" pitchFamily="2" charset="0"/>
                <a:sym typeface="Play"/>
              </a:rPr>
              <a:t>(</a:t>
            </a:r>
            <a:r>
              <a:rPr lang="ru" sz="1700" i="1" u="sng" dirty="0">
                <a:solidFill>
                  <a:schemeClr val="accent1"/>
                </a:solidFill>
                <a:latin typeface="VK Sans Display" pitchFamily="2" charset="0"/>
              </a:rPr>
              <a:t>https://habr.com/ru/companies/oleg-bunin/articles/310690</a:t>
            </a:r>
            <a:r>
              <a:rPr lang="ru" sz="1700" i="1" dirty="0">
                <a:solidFill>
                  <a:schemeClr val="accent1"/>
                </a:solidFill>
                <a:latin typeface="VK Sans Display" pitchFamily="2" charset="0"/>
              </a:rPr>
              <a:t>)</a:t>
            </a:r>
            <a:endParaRPr lang="en-US" sz="1700" i="1" dirty="0">
              <a:solidFill>
                <a:schemeClr val="accent1"/>
              </a:solidFill>
              <a:latin typeface="VK Sans Display" pitchFamily="2" charset="0"/>
              <a:sym typeface="Play"/>
            </a:endParaRPr>
          </a:p>
        </p:txBody>
      </p:sp>
      <p:pic>
        <p:nvPicPr>
          <p:cNvPr id="3" name="Google Shape;127;p24">
            <a:extLst>
              <a:ext uri="{FF2B5EF4-FFF2-40B4-BE49-F238E27FC236}">
                <a16:creationId xmlns:a16="http://schemas.microsoft.com/office/drawing/2014/main" id="{713D4571-AFBF-624F-589A-B094985E1B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492" y="2757480"/>
            <a:ext cx="186690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41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CAB95516-A5A4-E070-4E3B-D498832BE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0035BEE5-1A80-604F-5BA8-C9ECBE71D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Итоги и анонсы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4" name="Google Shape;306;p3">
            <a:extLst>
              <a:ext uri="{FF2B5EF4-FFF2-40B4-BE49-F238E27FC236}">
                <a16:creationId xmlns:a16="http://schemas.microsoft.com/office/drawing/2014/main" id="{FAA98ACC-615D-12A6-ADC3-238EBAA298D4}"/>
              </a:ext>
            </a:extLst>
          </p:cNvPr>
          <p:cNvSpPr/>
          <p:nvPr/>
        </p:nvSpPr>
        <p:spPr>
          <a:xfrm>
            <a:off x="4502258" y="4194170"/>
            <a:ext cx="4331776" cy="39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В следующей серии: </a:t>
            </a:r>
            <a:r>
              <a:rPr lang="ru-RU" sz="1700" dirty="0" err="1">
                <a:latin typeface="VK Sans Display Medium" pitchFamily="2" charset="0"/>
                <a:ea typeface="Play"/>
                <a:cs typeface="Play"/>
                <a:sym typeface="Play"/>
              </a:rPr>
              <a:t>микросервисы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5C644ADA-EB2E-E02A-FC0C-FEDC777CBF04}"/>
              </a:ext>
            </a:extLst>
          </p:cNvPr>
          <p:cNvSpPr/>
          <p:nvPr/>
        </p:nvSpPr>
        <p:spPr>
          <a:xfrm>
            <a:off x="507959" y="1109683"/>
            <a:ext cx="5968440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 lnSpcReduction="10000"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Arial"/>
              </a:rPr>
              <a:t>О чём поговорили:</a:t>
            </a:r>
            <a:b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Arial"/>
              </a:rPr>
            </a:br>
            <a:endParaRPr kumimoji="0" lang="ru-RU" sz="17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 Medium" pitchFamily="2" charset="0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MySQL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SQL-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инъекции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ORM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en-US" sz="1700" dirty="0">
                <a:latin typeface="VK Sans Display" pitchFamily="2" charset="0"/>
                <a:sym typeface="Play"/>
              </a:rPr>
              <a:t>CRUD</a:t>
            </a:r>
            <a:r>
              <a:rPr lang="ru-RU" sz="1700" dirty="0">
                <a:latin typeface="VK Sans Display" pitchFamily="2" charset="0"/>
                <a:sym typeface="Play"/>
              </a:rPr>
              <a:t>-приложение с БД, тесты с </a:t>
            </a:r>
            <a:r>
              <a:rPr lang="en-US" sz="1700" dirty="0">
                <a:latin typeface="VK Sans Display" pitchFamily="2" charset="0"/>
                <a:sym typeface="Play"/>
              </a:rPr>
              <a:t>mock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MongoDB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Memcached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Redis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RabbitMQ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en-US" sz="1700" dirty="0" err="1">
                <a:latin typeface="VK Sans Display" pitchFamily="2" charset="0"/>
                <a:sym typeface="Play"/>
              </a:rPr>
              <a:t>Tarantool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Домашнее задание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65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"/>
          <p:cNvSpPr txBox="1">
            <a:spLocks noGrp="1"/>
          </p:cNvSpPr>
          <p:nvPr>
            <p:ph type="title" idx="4294967295"/>
          </p:nvPr>
        </p:nvSpPr>
        <p:spPr>
          <a:xfrm>
            <a:off x="529622" y="1356431"/>
            <a:ext cx="766512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ru" sz="4500" u="none" strike="noStrike" cap="none" dirty="0">
                <a:solidFill>
                  <a:schemeClr val="dk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Вопросы?</a:t>
            </a:r>
            <a:endParaRPr sz="45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pic>
        <p:nvPicPr>
          <p:cNvPr id="492" name="Google Shape;49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622" y="2863751"/>
            <a:ext cx="2198880" cy="22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"/>
          <p:cNvSpPr txBox="1">
            <a:spLocks noGrp="1"/>
          </p:cNvSpPr>
          <p:nvPr>
            <p:ph type="title" idx="4294967295"/>
          </p:nvPr>
        </p:nvSpPr>
        <p:spPr>
          <a:xfrm>
            <a:off x="494279" y="1954350"/>
            <a:ext cx="5267079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</a:pPr>
            <a: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Работа </a:t>
            </a:r>
            <a:b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с системами хранилищ</a:t>
            </a:r>
            <a:endParaRPr sz="4000" b="1" u="none" strike="noStrike" cap="none" dirty="0">
              <a:solidFill>
                <a:srgbClr val="FFFFFF"/>
              </a:solidFill>
              <a:latin typeface="VK Sans Display DemiBold" pitchFamily="2" charset="0"/>
              <a:sym typeface="Arial"/>
            </a:endParaRPr>
          </a:p>
        </p:txBody>
      </p:sp>
      <p:sp>
        <p:nvSpPr>
          <p:cNvPr id="294" name="Google Shape;294;p1"/>
          <p:cNvSpPr txBox="1">
            <a:spLocks noGrp="1"/>
          </p:cNvSpPr>
          <p:nvPr>
            <p:ph type="body" idx="4294967295"/>
          </p:nvPr>
        </p:nvSpPr>
        <p:spPr>
          <a:xfrm>
            <a:off x="494280" y="3650040"/>
            <a:ext cx="3758760" cy="22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ay"/>
              <a:buNone/>
            </a:pPr>
            <a:r>
              <a:rPr lang="ru" sz="1400" u="none" strike="noStrike" cap="none" dirty="0">
                <a:solidFill>
                  <a:schemeClr val="lt2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Разработка веб-сервисов на Gol</a:t>
            </a:r>
            <a:r>
              <a:rPr lang="en-US" sz="1400" u="none" strike="noStrike" cap="none" dirty="0">
                <a:solidFill>
                  <a:schemeClr val="lt2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ang</a:t>
            </a:r>
            <a:endParaRPr sz="1400" u="none" strike="noStrike" cap="none" dirty="0">
              <a:solidFill>
                <a:srgbClr val="FFFFFF"/>
              </a:solidFill>
              <a:latin typeface="VK Sans Display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C0A269-3F6D-CE27-F5B9-77048408BC8D}"/>
              </a:ext>
            </a:extLst>
          </p:cNvPr>
          <p:cNvSpPr/>
          <p:nvPr/>
        </p:nvSpPr>
        <p:spPr>
          <a:xfrm>
            <a:off x="4351326" y="0"/>
            <a:ext cx="4792674" cy="5143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86FD18-997C-6448-2CE2-3825EE4DDE85}"/>
              </a:ext>
            </a:extLst>
          </p:cNvPr>
          <p:cNvSpPr/>
          <p:nvPr/>
        </p:nvSpPr>
        <p:spPr>
          <a:xfrm>
            <a:off x="303928" y="352131"/>
            <a:ext cx="4792673" cy="2845072"/>
          </a:xfrm>
          <a:prstGeom prst="roundRect">
            <a:avLst>
              <a:gd name="adj" fmla="val 5988"/>
            </a:avLst>
          </a:prstGeom>
          <a:solidFill>
            <a:srgbClr val="27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 dirty="0"/>
          </a:p>
        </p:txBody>
      </p:sp>
      <p:sp>
        <p:nvSpPr>
          <p:cNvPr id="1206" name="Google Shape;1206;p3"/>
          <p:cNvSpPr txBox="1">
            <a:spLocks noGrp="1"/>
          </p:cNvSpPr>
          <p:nvPr>
            <p:ph type="title"/>
          </p:nvPr>
        </p:nvSpPr>
        <p:spPr>
          <a:xfrm>
            <a:off x="529915" y="593500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>
                <a:latin typeface="VK Sans Display" panose="00000500000000000000" pitchFamily="50" charset="0"/>
              </a:rPr>
              <a:t>Григорий </a:t>
            </a:r>
            <a:br>
              <a:rPr lang="en-US" dirty="0">
                <a:latin typeface="VK Sans Display" panose="00000500000000000000" pitchFamily="50" charset="0"/>
              </a:rPr>
            </a:br>
            <a:r>
              <a:rPr lang="ru-RU" dirty="0">
                <a:latin typeface="VK Sans Display" panose="00000500000000000000" pitchFamily="50" charset="0"/>
              </a:rPr>
              <a:t>Гусев</a:t>
            </a:r>
            <a:endParaRPr dirty="0">
              <a:latin typeface="VK Sans Display" panose="00000500000000000000" pitchFamily="50" charset="0"/>
            </a:endParaRPr>
          </a:p>
        </p:txBody>
      </p:sp>
      <p:sp>
        <p:nvSpPr>
          <p:cNvPr id="1207" name="Google Shape;1207;p3"/>
          <p:cNvSpPr txBox="1">
            <a:spLocks noGrp="1"/>
          </p:cNvSpPr>
          <p:nvPr>
            <p:ph type="body" idx="1"/>
          </p:nvPr>
        </p:nvSpPr>
        <p:spPr>
          <a:xfrm>
            <a:off x="529916" y="1628714"/>
            <a:ext cx="4566686" cy="18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VK Sans Display Light" panose="00000400000000000000" pitchFamily="50" charset="0"/>
              </a:rPr>
              <a:t>- </a:t>
            </a:r>
            <a:r>
              <a:rPr lang="ru-RU" dirty="0">
                <a:latin typeface="VK Sans Display Light" panose="00000400000000000000" pitchFamily="50" charset="0"/>
              </a:rPr>
              <a:t>Окончил ВМК МГУ им. М</a:t>
            </a:r>
            <a:r>
              <a:rPr lang="en-US" dirty="0">
                <a:latin typeface="VK Sans Display Light" panose="00000400000000000000" pitchFamily="50" charset="0"/>
              </a:rPr>
              <a:t>.</a:t>
            </a:r>
            <a:r>
              <a:rPr lang="ru-RU" dirty="0">
                <a:latin typeface="VK Sans Display Light" panose="00000400000000000000" pitchFamily="50" charset="0"/>
              </a:rPr>
              <a:t>В</a:t>
            </a:r>
            <a:r>
              <a:rPr lang="en-US" dirty="0">
                <a:latin typeface="VK Sans Display Light" panose="00000400000000000000" pitchFamily="50" charset="0"/>
              </a:rPr>
              <a:t>. </a:t>
            </a:r>
            <a:r>
              <a:rPr lang="ru-RU" dirty="0">
                <a:latin typeface="VK Sans Display Light" panose="00000400000000000000" pitchFamily="50" charset="0"/>
              </a:rPr>
              <a:t>Ломоносова</a:t>
            </a:r>
          </a:p>
          <a:p>
            <a:pPr marL="0" indent="0"/>
            <a:br>
              <a:rPr lang="en-US" dirty="0">
                <a:latin typeface="VK Sans Display Light" panose="00000400000000000000" pitchFamily="50" charset="0"/>
              </a:rPr>
            </a:br>
            <a:r>
              <a:rPr lang="ru-RU" dirty="0">
                <a:latin typeface="VK Sans Display Light" panose="00000400000000000000" pitchFamily="50" charset="0"/>
              </a:rPr>
              <a:t>- Успешно прошёл курс </a:t>
            </a:r>
            <a:br>
              <a:rPr lang="ru-RU" dirty="0">
                <a:latin typeface="VK Sans Display Light" panose="00000400000000000000" pitchFamily="50" charset="0"/>
              </a:rPr>
            </a:br>
            <a:r>
              <a:rPr lang="ru-RU" dirty="0">
                <a:latin typeface="VK Sans Display Light" panose="00000400000000000000" pitchFamily="50" charset="0"/>
              </a:rPr>
              <a:t>«Разработка веб-сервисов на </a:t>
            </a:r>
            <a:r>
              <a:rPr lang="en-US" dirty="0">
                <a:latin typeface="VK Sans Display Light" panose="00000400000000000000" pitchFamily="50" charset="0"/>
              </a:rPr>
              <a:t>Golang</a:t>
            </a:r>
            <a:r>
              <a:rPr lang="ru-RU" dirty="0">
                <a:latin typeface="VK Sans Display Light" panose="00000400000000000000" pitchFamily="50" charset="0"/>
              </a:rPr>
              <a:t>»</a:t>
            </a:r>
          </a:p>
          <a:p>
            <a:pPr marL="0" indent="0"/>
            <a:br>
              <a:rPr lang="en-US" dirty="0">
                <a:latin typeface="VK Sans Display Light" panose="00000400000000000000" pitchFamily="50" charset="0"/>
              </a:rPr>
            </a:br>
            <a:r>
              <a:rPr lang="en-US" dirty="0">
                <a:latin typeface="VK Sans Display Light" panose="00000400000000000000" pitchFamily="50" charset="0"/>
              </a:rPr>
              <a:t>- Backend</a:t>
            </a:r>
            <a:r>
              <a:rPr lang="ru-RU" dirty="0">
                <a:latin typeface="VK Sans Display Light" panose="00000400000000000000" pitchFamily="50" charset="0"/>
              </a:rPr>
              <a:t>-разработчик в команде </a:t>
            </a:r>
            <a:r>
              <a:rPr lang="en-US" dirty="0">
                <a:latin typeface="VK Sans Display Light" panose="00000400000000000000" pitchFamily="50" charset="0"/>
              </a:rPr>
              <a:t>API </a:t>
            </a:r>
            <a:r>
              <a:rPr lang="ru-RU" dirty="0">
                <a:latin typeface="VK Sans Display Light" panose="00000400000000000000" pitchFamily="50" charset="0"/>
              </a:rPr>
              <a:t>Почты </a:t>
            </a:r>
            <a:r>
              <a:rPr lang="en-US" dirty="0">
                <a:latin typeface="VK Sans Display Light" panose="00000400000000000000" pitchFamily="50" charset="0"/>
              </a:rPr>
              <a:t>Mail</a:t>
            </a:r>
            <a:r>
              <a:rPr lang="ru-RU" dirty="0">
                <a:latin typeface="VK Sans Display Light" panose="00000400000000000000" pitchFamily="50" charset="0"/>
              </a:rPr>
              <a:t> </a:t>
            </a:r>
            <a:endParaRPr dirty="0">
              <a:latin typeface="VK Sans Display Light" panose="00000400000000000000" pitchFamily="50" charset="0"/>
            </a:endParaRPr>
          </a:p>
        </p:txBody>
      </p:sp>
      <p:sp>
        <p:nvSpPr>
          <p:cNvPr id="4" name="Прямоугольник: скругленные углы 1">
            <a:extLst>
              <a:ext uri="{FF2B5EF4-FFF2-40B4-BE49-F238E27FC236}">
                <a16:creationId xmlns:a16="http://schemas.microsoft.com/office/drawing/2014/main" id="{7287EC7F-0280-6259-0532-0B634C5FD183}"/>
              </a:ext>
            </a:extLst>
          </p:cNvPr>
          <p:cNvSpPr/>
          <p:nvPr/>
        </p:nvSpPr>
        <p:spPr>
          <a:xfrm rot="5400000">
            <a:off x="4950597" y="945484"/>
            <a:ext cx="4339147" cy="3152443"/>
          </a:xfrm>
          <a:prstGeom prst="roundRect">
            <a:avLst>
              <a:gd name="adj" fmla="val 5988"/>
            </a:avLst>
          </a:prstGeom>
          <a:solidFill>
            <a:srgbClr val="27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/>
          </a:p>
        </p:txBody>
      </p:sp>
      <p:pic>
        <p:nvPicPr>
          <p:cNvPr id="7" name="Google Shape;64;p14">
            <a:extLst>
              <a:ext uri="{FF2B5EF4-FFF2-40B4-BE49-F238E27FC236}">
                <a16:creationId xmlns:a16="http://schemas.microsoft.com/office/drawing/2014/main" id="{60504737-8E57-A933-C019-1B64C0B478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136" y="583213"/>
            <a:ext cx="2586327" cy="389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О чем поговорим ?"/>
          <p:cNvSpPr txBox="1">
            <a:spLocks noGrp="1"/>
          </p:cNvSpPr>
          <p:nvPr>
            <p:ph type="title"/>
          </p:nvPr>
        </p:nvSpPr>
        <p:spPr>
          <a:xfrm>
            <a:off x="362856" y="456401"/>
            <a:ext cx="4298665" cy="886502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3060"/>
            </a:lvl1pPr>
          </a:lstStyle>
          <a:p>
            <a:r>
              <a:rPr lang="ru-RU" sz="3100" dirty="0">
                <a:latin typeface="VK Sans Display Medium" pitchFamily="2" charset="0"/>
              </a:rPr>
              <a:t>В предыдущей серии</a:t>
            </a:r>
            <a:endParaRPr sz="3100" dirty="0">
              <a:latin typeface="VK Sans Display Medium" pitchFamily="2" charset="0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4D7D0516-C9E4-455A-649E-40FD29FF898B}"/>
              </a:ext>
            </a:extLst>
          </p:cNvPr>
          <p:cNvSpPr/>
          <p:nvPr/>
        </p:nvSpPr>
        <p:spPr>
          <a:xfrm>
            <a:off x="452378" y="1076307"/>
            <a:ext cx="4119622" cy="361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Разработка веб-приложения 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Arial"/>
              </a:rPr>
              <a:t>и его архитектура </a:t>
            </a:r>
          </a:p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Middleware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для </a:t>
            </a:r>
            <a:r>
              <a:rPr kumimoji="0" lang="ru-RU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хэндлеров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(через декораторы)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Обработка ошибок 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Роутеры 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Валидация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Логирование</a:t>
            </a:r>
            <a:endParaRPr lang="ru-RU" sz="1600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Модули и структура 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веб-приложения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Пример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CRUD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-приложения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Веб-сокеты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"/>
          <p:cNvSpPr txBox="1">
            <a:spLocks noGrp="1"/>
          </p:cNvSpPr>
          <p:nvPr>
            <p:ph type="title" idx="4294967295"/>
          </p:nvPr>
        </p:nvSpPr>
        <p:spPr>
          <a:xfrm>
            <a:off x="452519" y="519120"/>
            <a:ext cx="3959060" cy="75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ru" sz="3200" u="none" strike="noStrike" cap="none" dirty="0">
                <a:solidFill>
                  <a:schemeClr val="dk2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О чём поговорим</a:t>
            </a:r>
            <a:r>
              <a:rPr lang="en-US" sz="3200" u="none" strike="noStrike" cap="none" dirty="0">
                <a:solidFill>
                  <a:schemeClr val="dk2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?</a:t>
            </a:r>
            <a:endParaRPr sz="32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AF97E65-7AEE-9013-98F3-482FCAA9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3CF5C668-24F1-F192-CEE2-FA46FA80B4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О чём поговорим?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6EC7FC0F-F54B-007C-ED25-950F64AFF3A4}"/>
              </a:ext>
            </a:extLst>
          </p:cNvPr>
          <p:cNvSpPr/>
          <p:nvPr/>
        </p:nvSpPr>
        <p:spPr>
          <a:xfrm>
            <a:off x="507960" y="1286788"/>
            <a:ext cx="5968440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MySQL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SQL-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инъекции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ORM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en-US" sz="1700" dirty="0">
                <a:latin typeface="VK Sans Display" pitchFamily="2" charset="0"/>
                <a:sym typeface="Play"/>
              </a:rPr>
              <a:t>CRUD</a:t>
            </a:r>
            <a:r>
              <a:rPr lang="ru-RU" sz="1700" dirty="0">
                <a:latin typeface="VK Sans Display" pitchFamily="2" charset="0"/>
                <a:sym typeface="Play"/>
              </a:rPr>
              <a:t>-приложение с БД, тесты с </a:t>
            </a:r>
            <a:r>
              <a:rPr lang="en-US" sz="1700" dirty="0">
                <a:latin typeface="VK Sans Display" pitchFamily="2" charset="0"/>
                <a:sym typeface="Play"/>
              </a:rPr>
              <a:t>mock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MongoDB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Memcached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Redis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RabbitMQ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en-US" sz="1700" dirty="0" err="1">
                <a:latin typeface="VK Sans Display" pitchFamily="2" charset="0"/>
                <a:sym typeface="Play"/>
              </a:rPr>
              <a:t>Tarantool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Домашнее задание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347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60EB49C-9CFA-1625-5A47-2F984CD3B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1DA67F8B-70E9-9EEF-3FDA-FD63EC9FAE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MySQL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C8BE2176-07EE-9535-B900-3E02927BB599}"/>
              </a:ext>
            </a:extLst>
          </p:cNvPr>
          <p:cNvSpPr/>
          <p:nvPr/>
        </p:nvSpPr>
        <p:spPr>
          <a:xfrm>
            <a:off x="507960" y="1286788"/>
            <a:ext cx="5968440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Свободная реляционная СУБД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Разрабатывается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Oracle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pic>
        <p:nvPicPr>
          <p:cNvPr id="2" name="Google Shape;78;p17">
            <a:extLst>
              <a:ext uri="{FF2B5EF4-FFF2-40B4-BE49-F238E27FC236}">
                <a16:creationId xmlns:a16="http://schemas.microsoft.com/office/drawing/2014/main" id="{FCB6A6F4-628F-F73B-29A9-A56DBF8AD4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13" y="2019254"/>
            <a:ext cx="3821724" cy="2605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53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95D77F88-E927-6FB3-A1F8-D7B038A8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66BC2A86-DBBE-D4BD-5258-1D9D65D502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SQL-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инъекции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8AD3B2D6-7BCA-B63E-B6AF-19EBBF46F185}"/>
              </a:ext>
            </a:extLst>
          </p:cNvPr>
          <p:cNvSpPr/>
          <p:nvPr/>
        </p:nvSpPr>
        <p:spPr>
          <a:xfrm>
            <a:off x="507960" y="1286788"/>
            <a:ext cx="80703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Позволяют злоумышленнику выполнить произвольный запрос к БД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Решение — экранирование данных в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SQL-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запросе</a:t>
            </a:r>
          </a:p>
        </p:txBody>
      </p:sp>
      <p:pic>
        <p:nvPicPr>
          <p:cNvPr id="3" name="Google Shape;85;p18">
            <a:extLst>
              <a:ext uri="{FF2B5EF4-FFF2-40B4-BE49-F238E27FC236}">
                <a16:creationId xmlns:a16="http://schemas.microsoft.com/office/drawing/2014/main" id="{BBA73676-D8F7-3574-E5CF-78DCB09F69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436" y="2571750"/>
            <a:ext cx="5619400" cy="172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33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A11DD685-E162-4F42-5D37-92DF81AB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1474FAD4-EC28-1D40-936C-6570CB882A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50502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ORM — object-relational mapping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2B50C9DE-0A4C-5F64-DB04-580F0E6A6B54}"/>
              </a:ext>
            </a:extLst>
          </p:cNvPr>
          <p:cNvSpPr/>
          <p:nvPr/>
        </p:nvSpPr>
        <p:spPr>
          <a:xfrm>
            <a:off x="507960" y="1286788"/>
            <a:ext cx="80703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Связывает БД с объектами и классами программы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Избавляет от необходимости писать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SQL-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запросы</a:t>
            </a:r>
          </a:p>
        </p:txBody>
      </p:sp>
      <p:pic>
        <p:nvPicPr>
          <p:cNvPr id="2" name="Google Shape;92;p19">
            <a:extLst>
              <a:ext uri="{FF2B5EF4-FFF2-40B4-BE49-F238E27FC236}">
                <a16:creationId xmlns:a16="http://schemas.microsoft.com/office/drawing/2014/main" id="{78A0E29C-7947-C016-FAEA-CCAC4E5962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62" y="2404155"/>
            <a:ext cx="4353350" cy="222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2089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K New Color">
  <a:themeElements>
    <a:clrScheme name="VK New Color">
      <a:dk1>
        <a:srgbClr val="000000"/>
      </a:dk1>
      <a:lt1>
        <a:srgbClr val="EBF3F9"/>
      </a:lt1>
      <a:dk2>
        <a:srgbClr val="A7A7A7"/>
      </a:dk2>
      <a:lt2>
        <a:srgbClr val="535353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00FF"/>
      </a:hlink>
      <a:folHlink>
        <a:srgbClr val="FF00FF"/>
      </a:folHlink>
    </a:clrScheme>
    <a:fontScheme name="VK New Color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Экран (16:9)</PresentationFormat>
  <Paragraphs>91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16</vt:i4>
      </vt:variant>
    </vt:vector>
  </HeadingPairs>
  <TitlesOfParts>
    <vt:vector size="27" baseType="lpstr">
      <vt:lpstr>Arial</vt:lpstr>
      <vt:lpstr>Play</vt:lpstr>
      <vt:lpstr>VK Sans Display</vt:lpstr>
      <vt:lpstr>VK Sans Display DemiBold</vt:lpstr>
      <vt:lpstr>VK Sans Display Light</vt:lpstr>
      <vt:lpstr>VK Sans Display Medium</vt:lpstr>
      <vt:lpstr>Simple Light</vt:lpstr>
      <vt:lpstr>VK New Color</vt:lpstr>
      <vt:lpstr>1_VK New Color</vt:lpstr>
      <vt:lpstr>2_VK New Color</vt:lpstr>
      <vt:lpstr>3_VK New Color</vt:lpstr>
      <vt:lpstr>Включить запись</vt:lpstr>
      <vt:lpstr>Работа  с системами хранилищ</vt:lpstr>
      <vt:lpstr>Григорий  Гусев</vt:lpstr>
      <vt:lpstr>В предыдущей серии</vt:lpstr>
      <vt:lpstr>О чём поговорим?</vt:lpstr>
      <vt:lpstr>О чём поговорим?</vt:lpstr>
      <vt:lpstr>MySQL</vt:lpstr>
      <vt:lpstr>SQL-инъекции</vt:lpstr>
      <vt:lpstr>ORM — object-relational mapping</vt:lpstr>
      <vt:lpstr>MongoDB</vt:lpstr>
      <vt:lpstr>Memcached</vt:lpstr>
      <vt:lpstr>Redis</vt:lpstr>
      <vt:lpstr>RabbitMQ</vt:lpstr>
      <vt:lpstr>Tarantool</vt:lpstr>
      <vt:lpstr>Итоги и анонсы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Айрат Фахрутдинов</cp:lastModifiedBy>
  <cp:revision>1</cp:revision>
  <dcterms:modified xsi:type="dcterms:W3CDTF">2025-04-25T15:40:00Z</dcterms:modified>
</cp:coreProperties>
</file>